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</p:sldIdLst>
  <p:sldSz cy="6858000" cx="12192000"/>
  <p:notesSz cx="6858000" cy="9144000"/>
  <p:embeddedFontLst>
    <p:embeddedFont>
      <p:font typeface="Play"/>
      <p:regular r:id="rId68"/>
      <p:bold r:id="rId69"/>
    </p:embeddedFont>
    <p:embeddedFont>
      <p:font typeface="Limelight"/>
      <p:regular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1" roundtripDataSignature="AMtx7mjmSoJtPbAap5KbdG8PyZuMzsAR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customschemas.google.com/relationships/presentationmetadata" Target="metadata"/><Relationship Id="rId70" Type="http://schemas.openxmlformats.org/officeDocument/2006/relationships/font" Target="fonts/Limelight-regular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font" Target="fonts/Play-regular.fntdata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Play-bold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/>
              <a:t>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we begin I would like to open with one of the occasional prayers found in the Book of Common Prayer 2019.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is so much we could do.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so it’s easy for us to get scattered and distracted.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too easy for resource management to become unfocused and ineffective.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can’t do everything.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So, though it may hurt, we humble ourselves and ask, what is God trusting us to do here and now.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/>
              <a:t>2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 you pray with me: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merciful Creator, Your Loving hand is open wide to satisfy the needs of every living creature: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 us always thankful for Your </a:t>
            </a:r>
            <a:r>
              <a:rPr b="1" i="1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Loving</a:t>
            </a: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providence, and give us </a:t>
            </a:r>
            <a:r>
              <a:rPr b="1" i="1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Grace</a:t>
            </a: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honor You</a:t>
            </a: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all that </a:t>
            </a:r>
            <a:r>
              <a:rPr b="1" i="1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have entrusted to us</a:t>
            </a:r>
            <a:r>
              <a:rPr b="0" i="0" lang="en-CA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1" name="Google Shape;33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3" name="Google Shape;34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5" name="Google Shape;355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1" name="Google Shape;37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2" name="Google Shape;392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2" name="Google Shape;402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3" name="Google Shape;413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/>
              <a:t>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/>
              <a:t>that we, remembering the account we must one day give, may be faithful stewards of Your good gifts; through Jesus Christ our Lord, who with You and the Holy Spirit lives and reigns, one God, for ever and ever.  Amen.</a:t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7" name="Google Shape;457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8" name="Google Shape;46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0" name="Google Shape;48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2" name="Google Shape;492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2" name="Google Shape;512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5" name="Google Shape;525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6" name="Google Shape;536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6" name="Google Shape;546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3" name="Google Shape;553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0" name="Google Shape;560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1" name="Google Shape;571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9" name="Google Shape;579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0" name="Google Shape;590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1" name="Google Shape;601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3" name="Google Shape;613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5" name="Google Shape;625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7" name="Google Shape;637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9" name="Google Shape;649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1" name="Google Shape;661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3" name="Google Shape;673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5" name="Google Shape;685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8" name="Google Shape;698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1" name="Google Shape;711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3" name="Google Shape;723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5" name="Google Shape;735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6" name="Google Shape;746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7" name="Google Shape;757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8" name="Google Shape;768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9" name="Google Shape;779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0" name="Google Shape;790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20" name="Google Shape;20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8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8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8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8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" name="Google Shape;51;p8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17.jp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3.jpg"/><Relationship Id="rId9" Type="http://schemas.openxmlformats.org/officeDocument/2006/relationships/image" Target="../media/image24.png"/><Relationship Id="rId5" Type="http://schemas.openxmlformats.org/officeDocument/2006/relationships/image" Target="../media/image8.jpg"/><Relationship Id="rId6" Type="http://schemas.openxmlformats.org/officeDocument/2006/relationships/image" Target="../media/image21.jpg"/><Relationship Id="rId7" Type="http://schemas.openxmlformats.org/officeDocument/2006/relationships/image" Target="../media/image16.jpg"/><Relationship Id="rId8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Relationship Id="rId4" Type="http://schemas.openxmlformats.org/officeDocument/2006/relationships/image" Target="../media/image44.jpg"/><Relationship Id="rId5" Type="http://schemas.openxmlformats.org/officeDocument/2006/relationships/image" Target="../media/image42.png"/><Relationship Id="rId6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Relationship Id="rId4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Relationship Id="rId4" Type="http://schemas.openxmlformats.org/officeDocument/2006/relationships/image" Target="../media/image4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png"/><Relationship Id="rId4" Type="http://schemas.openxmlformats.org/officeDocument/2006/relationships/image" Target="../media/image5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Relationship Id="rId4" Type="http://schemas.openxmlformats.org/officeDocument/2006/relationships/image" Target="../media/image56.jpg"/><Relationship Id="rId5" Type="http://schemas.openxmlformats.org/officeDocument/2006/relationships/image" Target="../media/image5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Relationship Id="rId4" Type="http://schemas.openxmlformats.org/officeDocument/2006/relationships/image" Target="../media/image66.jpg"/><Relationship Id="rId5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png"/><Relationship Id="rId4" Type="http://schemas.openxmlformats.org/officeDocument/2006/relationships/image" Target="../media/image58.jpg"/><Relationship Id="rId5" Type="http://schemas.openxmlformats.org/officeDocument/2006/relationships/image" Target="../media/image5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5" Type="http://schemas.openxmlformats.org/officeDocument/2006/relationships/image" Target="../media/image5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png"/><Relationship Id="rId4" Type="http://schemas.openxmlformats.org/officeDocument/2006/relationships/image" Target="../media/image61.jpg"/><Relationship Id="rId5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png"/><Relationship Id="rId4" Type="http://schemas.openxmlformats.org/officeDocument/2006/relationships/image" Target="../media/image65.jpg"/><Relationship Id="rId5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png"/><Relationship Id="rId4" Type="http://schemas.openxmlformats.org/officeDocument/2006/relationships/image" Target="../media/image74.png"/><Relationship Id="rId5" Type="http://schemas.openxmlformats.org/officeDocument/2006/relationships/image" Target="../media/image53.png"/><Relationship Id="rId6" Type="http://schemas.openxmlformats.org/officeDocument/2006/relationships/image" Target="../media/image6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png"/><Relationship Id="rId4" Type="http://schemas.openxmlformats.org/officeDocument/2006/relationships/image" Target="../media/image64.jpg"/><Relationship Id="rId5" Type="http://schemas.openxmlformats.org/officeDocument/2006/relationships/image" Target="../media/image5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png"/><Relationship Id="rId4" Type="http://schemas.openxmlformats.org/officeDocument/2006/relationships/image" Target="../media/image72.jpg"/><Relationship Id="rId5" Type="http://schemas.openxmlformats.org/officeDocument/2006/relationships/image" Target="../media/image5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png"/><Relationship Id="rId4" Type="http://schemas.openxmlformats.org/officeDocument/2006/relationships/image" Target="../media/image7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png"/><Relationship Id="rId4" Type="http://schemas.openxmlformats.org/officeDocument/2006/relationships/image" Target="../media/image7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png"/><Relationship Id="rId4" Type="http://schemas.openxmlformats.org/officeDocument/2006/relationships/image" Target="../media/image7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Relationship Id="rId4" Type="http://schemas.openxmlformats.org/officeDocument/2006/relationships/image" Target="../media/image7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5.png"/><Relationship Id="rId4" Type="http://schemas.openxmlformats.org/officeDocument/2006/relationships/image" Target="../media/image68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2.jpg"/><Relationship Id="rId5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83" name="Google Shape;8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"/>
          <p:cNvSpPr txBox="1"/>
          <p:nvPr/>
        </p:nvSpPr>
        <p:spPr>
          <a:xfrm>
            <a:off x="3124199" y="1607857"/>
            <a:ext cx="5649685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Ministry </a:t>
            </a:r>
            <a:r>
              <a:rPr b="0" i="0" lang="en-CA" sz="32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Growth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Gathering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Creating and Communicating the Missional Budget</a:t>
            </a:r>
            <a:endParaRPr/>
          </a:p>
        </p:txBody>
      </p:sp>
      <p:sp>
        <p:nvSpPr>
          <p:cNvPr id="85" name="Google Shape;85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0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0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0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0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191" name="Google Shape;1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using a calculator to calculate&#10;&#10;AI-generated content may be incorrect." id="192" name="Google Shape;192;p10"/>
          <p:cNvPicPr preferRelativeResize="0"/>
          <p:nvPr/>
        </p:nvPicPr>
        <p:blipFill rotWithShape="1">
          <a:blip r:embed="rId4">
            <a:alphaModFix/>
          </a:blip>
          <a:srcRect b="10806" l="0" r="0" t="11225"/>
          <a:stretch/>
        </p:blipFill>
        <p:spPr>
          <a:xfrm>
            <a:off x="3102428" y="1284533"/>
            <a:ext cx="7168243" cy="312556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0"/>
          <p:cNvSpPr txBox="1"/>
          <p:nvPr/>
        </p:nvSpPr>
        <p:spPr>
          <a:xfrm rot="-595337">
            <a:off x="3324651" y="2191516"/>
            <a:ext cx="669046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4000" u="none" cap="none" strike="noStrik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rPr>
              <a:t>Don’t Worry …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4000" u="none" cap="none" strike="noStrike">
                <a:solidFill>
                  <a:schemeClr val="lt1"/>
                </a:solidFill>
                <a:latin typeface="Limelight"/>
                <a:ea typeface="Limelight"/>
                <a:cs typeface="Limelight"/>
                <a:sym typeface="Limelight"/>
              </a:rPr>
              <a:t>be happy!!</a:t>
            </a:r>
            <a:endParaRPr/>
          </a:p>
        </p:txBody>
      </p:sp>
      <p:sp>
        <p:nvSpPr>
          <p:cNvPr id="194" name="Google Shape;19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1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204" name="Google Shape;20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 txBox="1"/>
          <p:nvPr/>
        </p:nvSpPr>
        <p:spPr>
          <a:xfrm>
            <a:off x="3314695" y="1333122"/>
            <a:ext cx="7658105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“And how are they to preach unless they are sent?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As it is written, “How beautiful are the feet of those who preach the good news!”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…faith comes from hearing, and hearing through the word of Christ.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CA" sz="20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Romans 10:15, 17</a:t>
            </a:r>
            <a:endParaRPr b="0" i="1" sz="20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06" name="Google Shape;20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b="26022" l="0" r="0" t="0"/>
          <a:stretch/>
        </p:blipFill>
        <p:spPr>
          <a:xfrm rot="-541561">
            <a:off x="334803" y="53792"/>
            <a:ext cx="10540575" cy="869652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2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2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216" name="Google Shape;2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3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226" name="Google Shape;2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3"/>
          <p:cNvSpPr txBox="1"/>
          <p:nvPr/>
        </p:nvSpPr>
        <p:spPr>
          <a:xfrm>
            <a:off x="3314695" y="1333122"/>
            <a:ext cx="7658105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“And how are they to preach unless they are sent?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As it is written, “How beautiful are the feet of those who preach the good news!”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…faith comes from hearing, and hearing through the word of Christ.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CA" sz="20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Romans 10:15, 17</a:t>
            </a:r>
            <a:endParaRPr b="0" i="1" sz="20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8" name="Google Shape;22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4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4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4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4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238" name="Google Shape;23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515" y="909414"/>
            <a:ext cx="11367052" cy="353408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/>
          <p:nvPr/>
        </p:nvSpPr>
        <p:spPr>
          <a:xfrm flipH="1">
            <a:off x="-3" y="5282344"/>
            <a:ext cx="12192000" cy="1590600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5"/>
          <p:cNvSpPr/>
          <p:nvPr/>
        </p:nvSpPr>
        <p:spPr>
          <a:xfrm flipH="1">
            <a:off x="-4" y="5282344"/>
            <a:ext cx="8115300" cy="1590600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3999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5"/>
          <p:cNvSpPr/>
          <p:nvPr/>
        </p:nvSpPr>
        <p:spPr>
          <a:xfrm flipH="1">
            <a:off x="-6" y="5282344"/>
            <a:ext cx="12192000" cy="1590600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15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5"/>
          <p:cNvSpPr txBox="1"/>
          <p:nvPr/>
        </p:nvSpPr>
        <p:spPr>
          <a:xfrm>
            <a:off x="1100325" y="299769"/>
            <a:ext cx="6230400" cy="88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1" lang="en-CA" sz="45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Multiply for Missions</a:t>
            </a:r>
            <a:endParaRPr b="0" i="1" sz="45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5"/>
          <p:cNvSpPr txBox="1"/>
          <p:nvPr/>
        </p:nvSpPr>
        <p:spPr>
          <a:xfrm>
            <a:off x="6358653" y="3847807"/>
            <a:ext cx="3030277" cy="88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CA" sz="28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Packer College</a:t>
            </a:r>
            <a:endParaRPr b="0" i="1" sz="28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5"/>
          <p:cNvSpPr txBox="1"/>
          <p:nvPr/>
        </p:nvSpPr>
        <p:spPr>
          <a:xfrm>
            <a:off x="4363152" y="3889937"/>
            <a:ext cx="1827477" cy="88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CA" sz="28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Curacies</a:t>
            </a:r>
            <a:endParaRPr b="0" i="1" sz="28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1604787" y="3904801"/>
            <a:ext cx="2562348" cy="88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CA" sz="2800" u="none" cap="none" strike="noStrike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Church Plant</a:t>
            </a:r>
            <a:endParaRPr b="0" i="1" sz="2800" u="none" cap="none" strike="noStrike">
              <a:solidFill>
                <a:srgbClr val="1F5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5" title="52080707_2017757501606278_3683570111479808000_n.jpg"/>
          <p:cNvPicPr preferRelativeResize="0"/>
          <p:nvPr/>
        </p:nvPicPr>
        <p:blipFill rotWithShape="1">
          <a:blip r:embed="rId3">
            <a:alphaModFix/>
          </a:blip>
          <a:srcRect b="3824" l="54237" r="15677" t="56973"/>
          <a:stretch/>
        </p:blipFill>
        <p:spPr>
          <a:xfrm>
            <a:off x="2074144" y="1496755"/>
            <a:ext cx="1650575" cy="266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 title="58382749_2103329796382381_6442307943063879680_n.jpg"/>
          <p:cNvPicPr preferRelativeResize="0"/>
          <p:nvPr/>
        </p:nvPicPr>
        <p:blipFill rotWithShape="1">
          <a:blip r:embed="rId4">
            <a:alphaModFix/>
          </a:blip>
          <a:srcRect b="14012" l="23773" r="25483" t="20903"/>
          <a:stretch/>
        </p:blipFill>
        <p:spPr>
          <a:xfrm>
            <a:off x="4512061" y="1496755"/>
            <a:ext cx="1650575" cy="264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 title="111057723_3051841968197821_8135133759745500325_n.jpg"/>
          <p:cNvPicPr preferRelativeResize="0"/>
          <p:nvPr/>
        </p:nvPicPr>
        <p:blipFill rotWithShape="1">
          <a:blip r:embed="rId5">
            <a:alphaModFix/>
          </a:blip>
          <a:srcRect b="11979" l="0" r="29183" t="14122"/>
          <a:stretch/>
        </p:blipFill>
        <p:spPr>
          <a:xfrm>
            <a:off x="6781656" y="1496755"/>
            <a:ext cx="2042609" cy="266547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0" i="0" lang="en-CA" sz="4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A Missional Budget</a:t>
            </a:r>
            <a:endParaRPr b="0" i="0" sz="40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55" name="Google Shape;25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6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6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6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 b="7335" l="0" r="0" t="0"/>
          <a:stretch/>
        </p:blipFill>
        <p:spPr>
          <a:xfrm>
            <a:off x="0" y="0"/>
            <a:ext cx="12202172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72554">
            <a:off x="-311092" y="-1055436"/>
            <a:ext cx="13448409" cy="805103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7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7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7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7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276" name="Google Shape;27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8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285" name="Google Shape;28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1403" y="384480"/>
            <a:ext cx="9089194" cy="282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0826" y="3204200"/>
            <a:ext cx="4610337" cy="206385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 txBox="1"/>
          <p:nvPr/>
        </p:nvSpPr>
        <p:spPr>
          <a:xfrm>
            <a:off x="1551392" y="3724283"/>
            <a:ext cx="31568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1F5C99"/>
                </a:solidFill>
                <a:latin typeface="Play"/>
                <a:ea typeface="Play"/>
                <a:cs typeface="Play"/>
                <a:sym typeface="Play"/>
              </a:rPr>
              <a:t>Luke 14:28-30</a:t>
            </a:r>
            <a:endParaRPr/>
          </a:p>
        </p:txBody>
      </p:sp>
      <p:sp>
        <p:nvSpPr>
          <p:cNvPr id="288" name="Google Shape;28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14438">
            <a:off x="8929687" y="96607"/>
            <a:ext cx="6549886" cy="39652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A person holding a phone and a tablet&#10;&#10;AI-generated content may be incorrect." id="294" name="Google Shape;29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01866">
            <a:off x="989971" y="2427320"/>
            <a:ext cx="4829774" cy="3219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AI-generated content may be incorrect." id="295" name="Google Shape;295;p19"/>
          <p:cNvPicPr preferRelativeResize="0"/>
          <p:nvPr/>
        </p:nvPicPr>
        <p:blipFill rotWithShape="1">
          <a:blip r:embed="rId5">
            <a:alphaModFix/>
          </a:blip>
          <a:srcRect b="0" l="11871" r="32627" t="0"/>
          <a:stretch/>
        </p:blipFill>
        <p:spPr>
          <a:xfrm>
            <a:off x="5161295" y="2501648"/>
            <a:ext cx="3736894" cy="380819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descr="Two children standing in a doorway&#10;&#10;AI-generated content may be incorrect." id="296" name="Google Shape;29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2743" y="2244090"/>
            <a:ext cx="2621436" cy="349524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97" name="Google Shape;297;p19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9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9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9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01" name="Google Shape;30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99884" y="-393887"/>
            <a:ext cx="5101830" cy="286977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A stack of coins next to a book&#10;&#10;AI-generated content may be incorrect." id="302" name="Google Shape;30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496902">
            <a:off x="4290288" y="-467200"/>
            <a:ext cx="5435639" cy="362376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303" name="Google Shape;303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627436">
            <a:off x="8500554" y="2322745"/>
            <a:ext cx="4571999" cy="34290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04" name="Google Shape;30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3124199" y="1439941"/>
            <a:ext cx="802277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 merciful Creator, Your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Loving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hand is open wide to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satisfy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the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needs 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of every living creature: Make us always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thankful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for Your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Loving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providence, and give us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Grace 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to honor You with all that You have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entrusted 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to us;</a:t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7" name="Google Shape;97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0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0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0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13" name="Google Shape;31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1403" y="384480"/>
            <a:ext cx="9089194" cy="282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0826" y="3204200"/>
            <a:ext cx="4610337" cy="206385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0"/>
          <p:cNvSpPr txBox="1"/>
          <p:nvPr/>
        </p:nvSpPr>
        <p:spPr>
          <a:xfrm>
            <a:off x="1551392" y="3724283"/>
            <a:ext cx="31568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1F5C99"/>
                </a:solidFill>
                <a:latin typeface="Play"/>
                <a:ea typeface="Play"/>
                <a:cs typeface="Play"/>
                <a:sym typeface="Play"/>
              </a:rPr>
              <a:t>Luke 14:28-30</a:t>
            </a:r>
            <a:endParaRPr/>
          </a:p>
        </p:txBody>
      </p:sp>
      <p:sp>
        <p:nvSpPr>
          <p:cNvPr id="316" name="Google Shape;31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1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1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8712" y="1435675"/>
            <a:ext cx="4458078" cy="138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9461" y="3138826"/>
            <a:ext cx="3376580" cy="151155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1"/>
          <p:cNvSpPr txBox="1"/>
          <p:nvPr/>
        </p:nvSpPr>
        <p:spPr>
          <a:xfrm>
            <a:off x="1654262" y="1435675"/>
            <a:ext cx="3156857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3200" u="none" cap="none" strike="noStrike">
                <a:solidFill>
                  <a:srgbClr val="1F5C99"/>
                </a:solidFill>
                <a:latin typeface="Play"/>
                <a:ea typeface="Play"/>
                <a:cs typeface="Play"/>
                <a:sym typeface="Play"/>
              </a:rPr>
              <a:t>How does each expenditure advance our discerned mission priorities?</a:t>
            </a:r>
            <a:endParaRPr b="0" i="0" sz="3200" u="none" cap="none" strike="noStrike">
              <a:solidFill>
                <a:srgbClr val="1F5C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28" name="Google Shape;32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2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2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2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37" name="Google Shape;3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8712" y="1435675"/>
            <a:ext cx="4458078" cy="138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9461" y="3138826"/>
            <a:ext cx="3376580" cy="151155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1554317" y="1241940"/>
            <a:ext cx="2626433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32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God’s purpose through us is faith that is enlivened by hearing His Word.</a:t>
            </a:r>
            <a:endParaRPr/>
          </a:p>
        </p:txBody>
      </p:sp>
      <p:sp>
        <p:nvSpPr>
          <p:cNvPr id="340" name="Google Shape;34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3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3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3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3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49" name="Google Shape;34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1403" y="384480"/>
            <a:ext cx="9089194" cy="282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0826" y="3204200"/>
            <a:ext cx="4610337" cy="206385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3"/>
          <p:cNvSpPr txBox="1"/>
          <p:nvPr/>
        </p:nvSpPr>
        <p:spPr>
          <a:xfrm>
            <a:off x="1551392" y="3724283"/>
            <a:ext cx="31568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1F5C99"/>
                </a:solidFill>
                <a:latin typeface="Play"/>
                <a:ea typeface="Play"/>
                <a:cs typeface="Play"/>
                <a:sym typeface="Play"/>
              </a:rPr>
              <a:t>Luke 14:28-30</a:t>
            </a:r>
            <a:endParaRPr/>
          </a:p>
        </p:txBody>
      </p:sp>
      <p:sp>
        <p:nvSpPr>
          <p:cNvPr id="352" name="Google Shape;35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4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4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4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361" name="Google Shape;36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657" y="1388208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4"/>
          <p:cNvSpPr txBox="1"/>
          <p:nvPr/>
        </p:nvSpPr>
        <p:spPr>
          <a:xfrm>
            <a:off x="2313209" y="678403"/>
            <a:ext cx="75655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The Budget Process so far:</a:t>
            </a:r>
            <a:endParaRPr/>
          </a:p>
        </p:txBody>
      </p:sp>
      <p:sp>
        <p:nvSpPr>
          <p:cNvPr id="363" name="Google Shape;363;p24"/>
          <p:cNvSpPr txBox="1"/>
          <p:nvPr/>
        </p:nvSpPr>
        <p:spPr>
          <a:xfrm>
            <a:off x="2803701" y="1300657"/>
            <a:ext cx="707571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As a congregation of Christ’s Church</a:t>
            </a:r>
            <a:endParaRPr/>
          </a:p>
        </p:txBody>
      </p:sp>
      <p:sp>
        <p:nvSpPr>
          <p:cNvPr id="364" name="Google Shape;364;p24"/>
          <p:cNvSpPr txBox="1"/>
          <p:nvPr/>
        </p:nvSpPr>
        <p:spPr>
          <a:xfrm>
            <a:off x="2803701" y="1903155"/>
            <a:ext cx="9127042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6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commissioned by God to </a:t>
            </a:r>
            <a:r>
              <a:rPr b="1" i="1" lang="en-CA" sz="26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GO</a:t>
            </a:r>
            <a:r>
              <a:rPr b="0" i="0" lang="en-CA" sz="26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 and </a:t>
            </a:r>
            <a:r>
              <a:rPr b="1" i="1" lang="en-CA" sz="26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Speak</a:t>
            </a:r>
            <a:r>
              <a:rPr b="0" i="0" lang="en-CA" sz="26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 and </a:t>
            </a:r>
            <a:r>
              <a:rPr b="1" i="1" lang="en-CA" sz="26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bear witness</a:t>
            </a:r>
            <a:endParaRPr/>
          </a:p>
        </p:txBody>
      </p:sp>
      <p:sp>
        <p:nvSpPr>
          <p:cNvPr id="365" name="Google Shape;365;p24"/>
          <p:cNvSpPr txBox="1"/>
          <p:nvPr/>
        </p:nvSpPr>
        <p:spPr>
          <a:xfrm>
            <a:off x="2803701" y="2465795"/>
            <a:ext cx="897464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guided by </a:t>
            </a:r>
            <a:r>
              <a:rPr b="1" i="1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Scripture</a:t>
            </a: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, a </a:t>
            </a:r>
            <a:r>
              <a:rPr b="1" i="1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mission statement</a:t>
            </a: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, and legal purposes in our </a:t>
            </a:r>
            <a:r>
              <a:rPr b="1" i="1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governing documents</a:t>
            </a:r>
            <a:endParaRPr/>
          </a:p>
        </p:txBody>
      </p:sp>
      <p:sp>
        <p:nvSpPr>
          <p:cNvPr id="366" name="Google Shape;366;p24"/>
          <p:cNvSpPr txBox="1"/>
          <p:nvPr/>
        </p:nvSpPr>
        <p:spPr>
          <a:xfrm>
            <a:off x="2803701" y="3486123"/>
            <a:ext cx="87022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commits to certain mission </a:t>
            </a:r>
            <a:r>
              <a:rPr b="1" i="1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specific</a:t>
            </a: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  tasks</a:t>
            </a:r>
            <a:endParaRPr b="1" i="1" sz="2800" u="none" cap="none" strike="noStrike">
              <a:solidFill>
                <a:srgbClr val="0070C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7" name="Google Shape;367;p24"/>
          <p:cNvSpPr txBox="1"/>
          <p:nvPr/>
        </p:nvSpPr>
        <p:spPr>
          <a:xfrm>
            <a:off x="2803701" y="4009343"/>
            <a:ext cx="87022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and reviews past expense efficiency .</a:t>
            </a:r>
            <a:endParaRPr b="1" i="1" sz="2800" u="none" cap="none" strike="noStrike">
              <a:solidFill>
                <a:srgbClr val="0070C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68" name="Google Shape;36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5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5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5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377" name="Google Shape;37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657" y="1388208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5"/>
          <p:cNvSpPr txBox="1"/>
          <p:nvPr/>
        </p:nvSpPr>
        <p:spPr>
          <a:xfrm>
            <a:off x="2803065" y="1744667"/>
            <a:ext cx="707571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32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And we have reviewed, sorted, analyzed and categorized our historic data.</a:t>
            </a:r>
            <a:endParaRPr/>
          </a:p>
        </p:txBody>
      </p:sp>
      <p:sp>
        <p:nvSpPr>
          <p:cNvPr id="379" name="Google Shape;37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6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6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6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6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388" name="Google Shape;388;p26"/>
          <p:cNvPicPr preferRelativeResize="0"/>
          <p:nvPr/>
        </p:nvPicPr>
        <p:blipFill rotWithShape="1">
          <a:blip r:embed="rId3">
            <a:alphaModFix/>
          </a:blip>
          <a:srcRect b="14378" l="0" r="0" t="36581"/>
          <a:stretch/>
        </p:blipFill>
        <p:spPr>
          <a:xfrm>
            <a:off x="2328663" y="1948739"/>
            <a:ext cx="7534663" cy="1480261"/>
          </a:xfrm>
          <a:prstGeom prst="rect">
            <a:avLst/>
          </a:prstGeom>
          <a:noFill/>
          <a:ln>
            <a:noFill/>
          </a:ln>
          <a:effectLst>
            <a:outerShdw blurRad="38100" rotWithShape="0" algn="ctr" dir="5400000" dist="50800">
              <a:srgbClr val="000000">
                <a:alpha val="42745"/>
              </a:srgbClr>
            </a:outerShdw>
          </a:effectLst>
        </p:spPr>
      </p:pic>
      <p:sp>
        <p:nvSpPr>
          <p:cNvPr id="389" name="Google Shape;38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237" y="207829"/>
            <a:ext cx="11111515" cy="620846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7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7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7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7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399" name="Google Shape;39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8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8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8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8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846425" y="576365"/>
            <a:ext cx="707571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32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Liquidity Reserve:</a:t>
            </a:r>
            <a:endParaRPr/>
          </a:p>
        </p:txBody>
      </p:sp>
      <p:pic>
        <p:nvPicPr>
          <p:cNvPr id="409" name="Google Shape;40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425" y="1369767"/>
            <a:ext cx="11002008" cy="300629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9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29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9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9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419" name="Google Shape;419;p29"/>
          <p:cNvSpPr txBox="1"/>
          <p:nvPr/>
        </p:nvSpPr>
        <p:spPr>
          <a:xfrm>
            <a:off x="846425" y="576365"/>
            <a:ext cx="707571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3200" u="none" cap="none" strike="noStrike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Liquidity Reserve:</a:t>
            </a:r>
            <a:endParaRPr/>
          </a:p>
        </p:txBody>
      </p:sp>
      <p:pic>
        <p:nvPicPr>
          <p:cNvPr id="420" name="Google Shape;42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875" y="1044584"/>
            <a:ext cx="9411553" cy="401484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3124199" y="1439941"/>
            <a:ext cx="802277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that we,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remembering the account 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we must one day give, may be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faithful stewards 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of Your good gifts; through Jesus Christ our Lord, who with You and the Holy Spirit lives and reigns, one God, for ever and ever.  </a:t>
            </a:r>
            <a:r>
              <a:rPr b="0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Amen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.</a:t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09" name="Google Shape;109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0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0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0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0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430" name="Google Shape;43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9867" y="207829"/>
            <a:ext cx="6785843" cy="497225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1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1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1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1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1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441" name="Google Shape;44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7803" y="261958"/>
            <a:ext cx="8254704" cy="481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2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2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2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2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2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452" name="Google Shape;45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7802" y="137894"/>
            <a:ext cx="8668049" cy="512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7801" y="122808"/>
            <a:ext cx="8693543" cy="51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3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3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3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3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3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464" name="Google Shape;4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6065" y="384449"/>
            <a:ext cx="8239860" cy="489789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4"/>
          <p:cNvSpPr/>
          <p:nvPr/>
        </p:nvSpPr>
        <p:spPr>
          <a:xfrm>
            <a:off x="0" y="-67857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4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4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4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4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475" name="Google Shape;47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4"/>
          <p:cNvSpPr txBox="1"/>
          <p:nvPr/>
        </p:nvSpPr>
        <p:spPr>
          <a:xfrm>
            <a:off x="3080656" y="868279"/>
            <a:ext cx="841163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0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 merciful Creator, Your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Loving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hand is open wide to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satisfy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needs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of every living creature: Make us always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thankful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for Your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Loving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0" i="0" lang="en-CA" sz="20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providence, and give us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Grace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to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honor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You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with all that You have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entrusted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to us; that we,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remembering the account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we must one day give, may be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faithful stewards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of Your good gifts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; through Jesus Christ our Lord, who with You and the Holy Spirit lives and reigns, one God, for ever and ever.  </a:t>
            </a:r>
            <a:r>
              <a:rPr b="0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Amen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.</a:t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77" name="Google Shape;47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5"/>
          <p:cNvSpPr/>
          <p:nvPr/>
        </p:nvSpPr>
        <p:spPr>
          <a:xfrm>
            <a:off x="0" y="-67857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5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5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5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5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487" name="Google Shape;48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5"/>
          <p:cNvSpPr txBox="1"/>
          <p:nvPr/>
        </p:nvSpPr>
        <p:spPr>
          <a:xfrm>
            <a:off x="3080656" y="566546"/>
            <a:ext cx="8411630" cy="492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Almighty God our Savior, You </a:t>
            </a: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desire that none should perish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, and you have taught us through your Son that there is </a:t>
            </a: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great joy in heaven over every sinner who repents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Grant that our hearts may ache for a lost and broken world. 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May your Holy Spirit work through our words, deeds, and prayers, </a:t>
            </a: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that the lost may be found and the dead made alive,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and that all your redeemed may rejoice around your throne; through Jesus Christ our Lord. </a:t>
            </a:r>
            <a:r>
              <a:rPr b="0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Amen.</a:t>
            </a:r>
            <a:endParaRPr b="0" i="1" sz="26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9" name="Google Shape;48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w of wooden chairs in a church&#10;&#10;AI-generated content may be incorrect." id="494" name="Google Shape;49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5166"/>
            <a:ext cx="12204838" cy="808168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6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6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6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6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499" name="Google Shape;499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tanding at a podium&#10;&#10;AI-generated content may be incorrect." id="504" name="Google Shape;504;p37"/>
          <p:cNvPicPr preferRelativeResize="0"/>
          <p:nvPr/>
        </p:nvPicPr>
        <p:blipFill rotWithShape="1">
          <a:blip r:embed="rId3">
            <a:alphaModFix/>
          </a:blip>
          <a:srcRect b="47253" l="0" r="0" t="16952"/>
          <a:stretch/>
        </p:blipFill>
        <p:spPr>
          <a:xfrm>
            <a:off x="0" y="0"/>
            <a:ext cx="12190711" cy="57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7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7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7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7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509" name="Google Shape;50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8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8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8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collage of people in a church&#10;&#10;AI-generated content may be incorrect." id="518" name="Google Shape;51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" y="-405534"/>
            <a:ext cx="12192000" cy="5696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at a podium&#10;&#10;AI-generated content may be incorrect." id="519" name="Google Shape;519;p38"/>
          <p:cNvPicPr preferRelativeResize="0"/>
          <p:nvPr/>
        </p:nvPicPr>
        <p:blipFill rotWithShape="1">
          <a:blip r:embed="rId4">
            <a:alphaModFix/>
          </a:blip>
          <a:srcRect b="0" l="0" r="7528" t="0"/>
          <a:stretch/>
        </p:blipFill>
        <p:spPr>
          <a:xfrm>
            <a:off x="8241549" y="-413758"/>
            <a:ext cx="3950445" cy="56961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tanding in front of a group of people&#10;&#10;AI-generated content may be incorrect." id="520" name="Google Shape;520;p38"/>
          <p:cNvPicPr preferRelativeResize="0"/>
          <p:nvPr/>
        </p:nvPicPr>
        <p:blipFill rotWithShape="1">
          <a:blip r:embed="rId5">
            <a:alphaModFix/>
          </a:blip>
          <a:srcRect b="37470" l="23035" r="48925" t="0"/>
          <a:stretch/>
        </p:blipFill>
        <p:spPr>
          <a:xfrm>
            <a:off x="0" y="-413758"/>
            <a:ext cx="4272077" cy="57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8"/>
          <p:cNvPicPr preferRelativeResize="0"/>
          <p:nvPr/>
        </p:nvPicPr>
        <p:blipFill rotWithShape="1">
          <a:blip r:embed="rId6">
            <a:alphaModFix/>
          </a:blip>
          <a:srcRect b="287" l="43462" r="18000" t="-288"/>
          <a:stretch/>
        </p:blipFill>
        <p:spPr>
          <a:xfrm>
            <a:off x="4272077" y="-452718"/>
            <a:ext cx="3969472" cy="572077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" y="-1842366"/>
            <a:ext cx="12179558" cy="72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9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9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9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9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stack of coins next to a book&#10;&#10;AI-generated content may be incorrect." id="532" name="Google Shape;532;p39"/>
          <p:cNvPicPr preferRelativeResize="0"/>
          <p:nvPr/>
        </p:nvPicPr>
        <p:blipFill rotWithShape="1">
          <a:blip r:embed="rId4">
            <a:alphaModFix/>
          </a:blip>
          <a:srcRect b="10953" l="0" r="0" t="0"/>
          <a:stretch/>
        </p:blipFill>
        <p:spPr>
          <a:xfrm>
            <a:off x="1250119" y="-1013441"/>
            <a:ext cx="9691762" cy="5753392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533" name="Google Shape;53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0" y="-67857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/>
        </p:nvSpPr>
        <p:spPr>
          <a:xfrm>
            <a:off x="3080656" y="868279"/>
            <a:ext cx="841163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0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 merciful Creator, Your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Loving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hand is open wide to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satisfy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needs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of every living creature: Make us always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thankful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for Your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Loving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0" i="0" lang="en-CA" sz="20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providence, and give us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Grace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to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honor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You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with all that You have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entrusted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to us; that we,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remembering the account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we must one day give, may be </a:t>
            </a:r>
            <a:r>
              <a:rPr b="1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faithful stewards </a:t>
            </a:r>
            <a:r>
              <a:rPr b="0" i="0" lang="en-CA" sz="1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of Your good gifts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; through Jesus Christ our Lord, who with You and the Holy Spirit lives and reigns, one God, for ever and ever.  </a:t>
            </a:r>
            <a:r>
              <a:rPr b="0" i="1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Amen</a:t>
            </a: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.</a:t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1" name="Google Shape;121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0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0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40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0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542" name="Google Shape;54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247" y="296469"/>
            <a:ext cx="9806093" cy="476295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1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549" name="Google Shape;54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147" y="103914"/>
            <a:ext cx="10801139" cy="6650171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2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556" name="Google Shape;55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906" y="579600"/>
            <a:ext cx="11042188" cy="549097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43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68056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3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3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3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3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hand putting a letter into a bowl&#10;&#10;AI-generated content may be incorrect." id="567" name="Google Shape;5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0453" y="243158"/>
            <a:ext cx="6951083" cy="481627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4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574" name="Google Shape;57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147" y="103914"/>
            <a:ext cx="10801139" cy="665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869" y="103914"/>
            <a:ext cx="11340379" cy="673193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45"/>
          <p:cNvPicPr preferRelativeResize="0"/>
          <p:nvPr/>
        </p:nvPicPr>
        <p:blipFill rotWithShape="1">
          <a:blip r:embed="rId3">
            <a:alphaModFix/>
          </a:blip>
          <a:srcRect b="0" l="9313" r="11607" t="0"/>
          <a:stretch/>
        </p:blipFill>
        <p:spPr>
          <a:xfrm>
            <a:off x="6025666" y="730342"/>
            <a:ext cx="6037998" cy="457912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5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45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5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5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586" name="Google Shape;586;p45"/>
          <p:cNvPicPr preferRelativeResize="0"/>
          <p:nvPr/>
        </p:nvPicPr>
        <p:blipFill rotWithShape="1">
          <a:blip r:embed="rId4">
            <a:alphaModFix/>
          </a:blip>
          <a:srcRect b="0" l="5246" r="12827" t="0"/>
          <a:stretch/>
        </p:blipFill>
        <p:spPr>
          <a:xfrm>
            <a:off x="128336" y="730342"/>
            <a:ext cx="6037998" cy="4537714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6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6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6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6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596" name="Google Shape;59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6762" y="288078"/>
            <a:ext cx="8717888" cy="477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6762" y="288078"/>
            <a:ext cx="9631526" cy="4771349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7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7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7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7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7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608" name="Google Shape;6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695" y="328950"/>
            <a:ext cx="6041660" cy="453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47"/>
          <p:cNvPicPr preferRelativeResize="0"/>
          <p:nvPr/>
        </p:nvPicPr>
        <p:blipFill rotWithShape="1">
          <a:blip r:embed="rId4">
            <a:alphaModFix/>
          </a:blip>
          <a:srcRect b="0" l="12242" r="12117" t="0"/>
          <a:stretch/>
        </p:blipFill>
        <p:spPr>
          <a:xfrm>
            <a:off x="6471244" y="328949"/>
            <a:ext cx="5720750" cy="4535817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8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8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8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8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48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group of people standing together&#10;&#10;AI-generated content may be incorrect." id="620" name="Google Shape;62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038" y="1589944"/>
            <a:ext cx="5245416" cy="250166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21" name="Google Shape;621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9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9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49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49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49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632" name="Google Shape;63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714" y="1371359"/>
            <a:ext cx="5108740" cy="287283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33" name="Google Shape;63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131" name="Google Shape;1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4">
            <a:alphaModFix/>
          </a:blip>
          <a:srcRect b="8824" l="0" r="0" t="8825"/>
          <a:stretch/>
        </p:blipFill>
        <p:spPr>
          <a:xfrm>
            <a:off x="4161056" y="879608"/>
            <a:ext cx="3954240" cy="325630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33" name="Google Shape;13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50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0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50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50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50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644" name="Google Shape;64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48" y="1224951"/>
            <a:ext cx="5222679" cy="281221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45" name="Google Shape;645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51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1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1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51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51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656" name="Google Shape;65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714" y="1224950"/>
            <a:ext cx="5154138" cy="277770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57" name="Google Shape;65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52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2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52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52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52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668" name="Google Shape;66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7826" y="1153654"/>
            <a:ext cx="4563044" cy="281221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69" name="Google Shape;669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53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3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53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53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53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680" name="Google Shape;68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16" y="1259457"/>
            <a:ext cx="4822311" cy="301924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81" name="Google Shape;681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54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4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54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54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54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692" name="Google Shape;69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616" y="1338711"/>
            <a:ext cx="4822311" cy="286073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693" name="Google Shape;693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e chart with different colored circles&#10;&#10;AI-generated content may be incorrect." id="694" name="Google Shape;694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3745" y="1276286"/>
            <a:ext cx="4849182" cy="298558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5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55"/>
          <p:cNvSpPr/>
          <p:nvPr/>
        </p:nvSpPr>
        <p:spPr>
          <a:xfrm flipH="1">
            <a:off x="-3" y="5282344"/>
            <a:ext cx="12192000" cy="1590600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55"/>
          <p:cNvSpPr/>
          <p:nvPr/>
        </p:nvSpPr>
        <p:spPr>
          <a:xfrm flipH="1">
            <a:off x="-4" y="5282344"/>
            <a:ext cx="8115300" cy="1590600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3999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55"/>
          <p:cNvSpPr/>
          <p:nvPr/>
        </p:nvSpPr>
        <p:spPr>
          <a:xfrm flipH="1">
            <a:off x="-6" y="5282344"/>
            <a:ext cx="12192000" cy="1590600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15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55"/>
          <p:cNvSpPr txBox="1"/>
          <p:nvPr>
            <p:ph type="ctrTitle"/>
          </p:nvPr>
        </p:nvSpPr>
        <p:spPr>
          <a:xfrm>
            <a:off x="699714" y="5490971"/>
            <a:ext cx="8612086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2025-2026 Budget       Matthew 6:21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ack background with white text&#10;&#10;AI-generated content may be incorrect." id="705" name="Google Shape;705;p55"/>
          <p:cNvPicPr preferRelativeResize="0"/>
          <p:nvPr/>
        </p:nvPicPr>
        <p:blipFill rotWithShape="1">
          <a:blip r:embed="rId3">
            <a:alphaModFix/>
          </a:blip>
          <a:srcRect b="0" l="0" r="75423" t="0"/>
          <a:stretch/>
        </p:blipFill>
        <p:spPr>
          <a:xfrm>
            <a:off x="478533" y="1262775"/>
            <a:ext cx="2783872" cy="277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55"/>
          <p:cNvPicPr preferRelativeResize="0"/>
          <p:nvPr/>
        </p:nvPicPr>
        <p:blipFill rotWithShape="1">
          <a:blip r:embed="rId4">
            <a:alphaModFix/>
          </a:blip>
          <a:srcRect b="2275" l="0" r="0" t="0"/>
          <a:stretch/>
        </p:blipFill>
        <p:spPr>
          <a:xfrm>
            <a:off x="3587850" y="336675"/>
            <a:ext cx="5598100" cy="4833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07" name="Google Shape;707;p55"/>
          <p:cNvSpPr txBox="1"/>
          <p:nvPr/>
        </p:nvSpPr>
        <p:spPr>
          <a:xfrm>
            <a:off x="9311800" y="1604375"/>
            <a:ext cx="2411700" cy="20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CA" sz="2000" u="none" cap="none" strike="noStrike">
                <a:solidFill>
                  <a:srgbClr val="C27BA0"/>
                </a:solidFill>
                <a:latin typeface="Arial"/>
                <a:ea typeface="Arial"/>
                <a:cs typeface="Arial"/>
                <a:sym typeface="Arial"/>
              </a:rPr>
              <a:t>10% of Average Cdn. Income (2023)</a:t>
            </a:r>
            <a:endParaRPr b="1" i="0" sz="20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CA" sz="2000" u="none" cap="none" strike="noStrik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Average Christian Donation</a:t>
            </a:r>
            <a:endParaRPr b="1" i="0" sz="2000" u="none" cap="none" strike="noStrike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56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68056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56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56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56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56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18" name="Google Shape;71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445" y="1417387"/>
            <a:ext cx="4980009" cy="265169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19" name="Google Shape;71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57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57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57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57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57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30" name="Google Shape;73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389" y="1129473"/>
            <a:ext cx="4520241" cy="338581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31" name="Google Shape;731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47" y="0"/>
            <a:ext cx="58084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58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8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58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58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8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1" lang="en-CA" sz="4000">
                <a:solidFill>
                  <a:srgbClr val="FFFFFF"/>
                </a:solidFill>
              </a:rPr>
              <a:t>OUR</a:t>
            </a:r>
            <a:r>
              <a:rPr lang="en-CA" sz="4000">
                <a:solidFill>
                  <a:srgbClr val="FFFFFF"/>
                </a:solidFill>
              </a:rPr>
              <a:t>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42" name="Google Shape;742;p58"/>
          <p:cNvPicPr preferRelativeResize="0"/>
          <p:nvPr/>
        </p:nvPicPr>
        <p:blipFill rotWithShape="1">
          <a:blip r:embed="rId4">
            <a:alphaModFix/>
          </a:blip>
          <a:srcRect b="23528" l="0" r="0" t="23529"/>
          <a:stretch/>
        </p:blipFill>
        <p:spPr>
          <a:xfrm>
            <a:off x="1733011" y="1238457"/>
            <a:ext cx="8725978" cy="30747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43" name="Google Shape;74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59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59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9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59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59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1" lang="en-CA" sz="4000">
                <a:solidFill>
                  <a:srgbClr val="FFFFFF"/>
                </a:solidFill>
              </a:rPr>
              <a:t>OUR</a:t>
            </a:r>
            <a:r>
              <a:rPr lang="en-CA" sz="4000">
                <a:solidFill>
                  <a:srgbClr val="FFFFFF"/>
                </a:solidFill>
              </a:rPr>
              <a:t>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53" name="Google Shape;753;p59"/>
          <p:cNvPicPr preferRelativeResize="0"/>
          <p:nvPr/>
        </p:nvPicPr>
        <p:blipFill rotWithShape="1">
          <a:blip r:embed="rId4">
            <a:alphaModFix/>
          </a:blip>
          <a:srcRect b="-1" l="0" r="0" t="37346"/>
          <a:stretch/>
        </p:blipFill>
        <p:spPr>
          <a:xfrm>
            <a:off x="1733011" y="1238457"/>
            <a:ext cx="8725978" cy="30747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54" name="Google Shape;754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143" name="Google Shape;14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 b="0" l="12274" r="12274" t="0"/>
          <a:stretch/>
        </p:blipFill>
        <p:spPr>
          <a:xfrm>
            <a:off x="3327621" y="523900"/>
            <a:ext cx="6153835" cy="422717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45" name="Google Shape;145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60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60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60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60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60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1" lang="en-CA" sz="4000">
                <a:solidFill>
                  <a:srgbClr val="FFFFFF"/>
                </a:solidFill>
              </a:rPr>
              <a:t>OUR</a:t>
            </a:r>
            <a:r>
              <a:rPr lang="en-CA" sz="4000">
                <a:solidFill>
                  <a:srgbClr val="FFFFFF"/>
                </a:solidFill>
              </a:rPr>
              <a:t>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64" name="Google Shape;764;p60"/>
          <p:cNvPicPr preferRelativeResize="0"/>
          <p:nvPr/>
        </p:nvPicPr>
        <p:blipFill rotWithShape="1">
          <a:blip r:embed="rId4">
            <a:alphaModFix/>
          </a:blip>
          <a:srcRect b="50874" l="0" r="0" t="22698"/>
          <a:stretch/>
        </p:blipFill>
        <p:spPr>
          <a:xfrm>
            <a:off x="1733006" y="1290215"/>
            <a:ext cx="8725978" cy="30747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65" name="Google Shape;765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61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1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61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1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61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1" lang="en-CA" sz="4000">
                <a:solidFill>
                  <a:srgbClr val="FFFFFF"/>
                </a:solidFill>
              </a:rPr>
              <a:t>OUR</a:t>
            </a:r>
            <a:r>
              <a:rPr lang="en-CA" sz="4000">
                <a:solidFill>
                  <a:srgbClr val="FFFFFF"/>
                </a:solidFill>
              </a:rPr>
              <a:t>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75" name="Google Shape;775;p61"/>
          <p:cNvPicPr preferRelativeResize="0"/>
          <p:nvPr/>
        </p:nvPicPr>
        <p:blipFill rotWithShape="1">
          <a:blip r:embed="rId4">
            <a:alphaModFix/>
          </a:blip>
          <a:srcRect b="23565" l="0" r="0" t="23566"/>
          <a:stretch/>
        </p:blipFill>
        <p:spPr>
          <a:xfrm>
            <a:off x="1733006" y="1290215"/>
            <a:ext cx="8725978" cy="30747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76" name="Google Shape;776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62"/>
          <p:cNvPicPr preferRelativeResize="0"/>
          <p:nvPr/>
        </p:nvPicPr>
        <p:blipFill rotWithShape="1">
          <a:blip r:embed="rId3">
            <a:alphaModFix/>
          </a:blip>
          <a:srcRect b="23977" l="0" r="0" t="18743"/>
          <a:stretch/>
        </p:blipFill>
        <p:spPr>
          <a:xfrm>
            <a:off x="6" y="0"/>
            <a:ext cx="12191994" cy="5282344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2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62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62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62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1" lang="en-CA" sz="4000">
                <a:solidFill>
                  <a:srgbClr val="FFFFFF"/>
                </a:solidFill>
              </a:rPr>
              <a:t>OUR</a:t>
            </a:r>
            <a:r>
              <a:rPr lang="en-CA" sz="4000">
                <a:solidFill>
                  <a:srgbClr val="FFFFFF"/>
                </a:solidFill>
              </a:rPr>
              <a:t>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786" name="Google Shape;786;p62"/>
          <p:cNvPicPr preferRelativeResize="0"/>
          <p:nvPr/>
        </p:nvPicPr>
        <p:blipFill rotWithShape="1">
          <a:blip r:embed="rId4">
            <a:alphaModFix/>
          </a:blip>
          <a:srcRect b="23572" l="0" r="0" t="23572"/>
          <a:stretch/>
        </p:blipFill>
        <p:spPr>
          <a:xfrm>
            <a:off x="1733011" y="1238457"/>
            <a:ext cx="8725978" cy="3074749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787" name="Google Shape;78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3"/>
          <p:cNvSpPr/>
          <p:nvPr/>
        </p:nvSpPr>
        <p:spPr>
          <a:xfrm>
            <a:off x="0" y="-67857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63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63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63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63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b="1" i="1" lang="en-CA" sz="4000">
                <a:solidFill>
                  <a:srgbClr val="FFFFFF"/>
                </a:solidFill>
              </a:rPr>
              <a:t>OUR</a:t>
            </a:r>
            <a:r>
              <a:rPr lang="en-CA" sz="4000">
                <a:solidFill>
                  <a:srgbClr val="FFFFFF"/>
                </a:solidFill>
              </a:rPr>
              <a:t>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797" name="Google Shape;79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63"/>
          <p:cNvSpPr txBox="1"/>
          <p:nvPr/>
        </p:nvSpPr>
        <p:spPr>
          <a:xfrm>
            <a:off x="3080656" y="566546"/>
            <a:ext cx="8411630" cy="492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Almighty God our Savior, You </a:t>
            </a: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desire that none should perish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, and you have taught us through your Son that there is </a:t>
            </a: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great joy in heaven over every sinner who repents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Grant that our hearts may ache for a lost and broken world. 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May your Holy Spirit work through our words, deeds, and prayers, </a:t>
            </a:r>
            <a:r>
              <a:rPr b="1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that the lost may be found and the dead made alive,</a:t>
            </a:r>
            <a:r>
              <a:rPr b="0" i="0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 and that all your redeemed may rejoice around your throne; through Jesus Christ our Lord. </a:t>
            </a:r>
            <a:r>
              <a:rPr b="0" i="1" lang="en-CA" sz="26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Amen.</a:t>
            </a:r>
            <a:endParaRPr b="0" i="1" sz="26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99" name="Google Shape;799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/>
          <p:nvPr/>
        </p:nvSpPr>
        <p:spPr>
          <a:xfrm>
            <a:off x="-2" y="0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3023838" y="996181"/>
            <a:ext cx="8368087" cy="298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CA" sz="32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What did Jesus say about our relationship to wealth?</a:t>
            </a:r>
            <a:endParaRPr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CA" sz="32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What did God breath into Scripture about wealth management?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336699"/>
              </a:solidFill>
              <a:latin typeface="Play"/>
              <a:ea typeface="Play"/>
              <a:cs typeface="Play"/>
              <a:sym typeface="Play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-CA" sz="32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What is God calling us specifically to do?</a:t>
            </a:r>
            <a:endParaRPr/>
          </a:p>
        </p:txBody>
      </p:sp>
      <p:sp>
        <p:nvSpPr>
          <p:cNvPr id="157" name="Google Shape;15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8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group of people in a church&#10;&#10;AI-generated content may be incorrect." id="166" name="Google Shape;166;p8"/>
          <p:cNvPicPr preferRelativeResize="0"/>
          <p:nvPr/>
        </p:nvPicPr>
        <p:blipFill rotWithShape="1">
          <a:blip r:embed="rId3">
            <a:alphaModFix/>
          </a:blip>
          <a:srcRect b="12927" l="0" r="0" t="47494"/>
          <a:stretch/>
        </p:blipFill>
        <p:spPr>
          <a:xfrm>
            <a:off x="-9619" y="0"/>
            <a:ext cx="12201619" cy="2023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in a room&#10;&#10;AI-generated content may be incorrect." id="167" name="Google Shape;167;p8"/>
          <p:cNvPicPr preferRelativeResize="0"/>
          <p:nvPr/>
        </p:nvPicPr>
        <p:blipFill rotWithShape="1">
          <a:blip r:embed="rId4">
            <a:alphaModFix/>
          </a:blip>
          <a:srcRect b="56315" l="0" r="0" t="11786"/>
          <a:stretch/>
        </p:blipFill>
        <p:spPr>
          <a:xfrm>
            <a:off x="-9620" y="2023742"/>
            <a:ext cx="12201619" cy="18042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AI-generated content may be incorrect." id="168" name="Google Shape;168;p8"/>
          <p:cNvPicPr preferRelativeResize="0"/>
          <p:nvPr/>
        </p:nvPicPr>
        <p:blipFill rotWithShape="1">
          <a:blip r:embed="rId5">
            <a:alphaModFix/>
          </a:blip>
          <a:srcRect b="33967" l="0" r="0" t="43967"/>
          <a:stretch/>
        </p:blipFill>
        <p:spPr>
          <a:xfrm>
            <a:off x="-8" y="3805569"/>
            <a:ext cx="12201619" cy="152607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>
            <a:off x="-10" y="-577944"/>
            <a:ext cx="121920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3400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0">
                <a:srgbClr val="0F4861">
                  <a:alpha val="58431"/>
                </a:srgbClr>
              </a:gs>
              <a:gs pos="28000">
                <a:srgbClr val="0F4861">
                  <a:alpha val="58431"/>
                </a:srgbClr>
              </a:gs>
              <a:gs pos="100000">
                <a:srgbClr val="000000">
                  <a:alpha val="69411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372"/>
                </a:srgbClr>
              </a:gs>
              <a:gs pos="100000">
                <a:srgbClr val="156082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 txBox="1"/>
          <p:nvPr>
            <p:ph type="ctrTitle"/>
          </p:nvPr>
        </p:nvSpPr>
        <p:spPr>
          <a:xfrm>
            <a:off x="699714" y="5490971"/>
            <a:ext cx="6962072" cy="11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CA" sz="4000">
                <a:solidFill>
                  <a:srgbClr val="FFFFFF"/>
                </a:solidFill>
              </a:rPr>
              <a:t>A Missional Budget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descr="A blue circle with black squares&#10;&#10;AI-generated content may be incorrect." id="179" name="Google Shape;1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4" y="1439941"/>
            <a:ext cx="2097915" cy="209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 txBox="1"/>
          <p:nvPr/>
        </p:nvSpPr>
        <p:spPr>
          <a:xfrm>
            <a:off x="3271149" y="934626"/>
            <a:ext cx="5649685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Evangelical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Catechism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Pastoral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Devotional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Instructional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Inspirational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en-CA" sz="2800" u="none" cap="none" strike="noStrike">
                <a:solidFill>
                  <a:srgbClr val="336699"/>
                </a:solidFill>
                <a:latin typeface="Play"/>
                <a:ea typeface="Play"/>
                <a:cs typeface="Play"/>
                <a:sym typeface="Play"/>
              </a:rPr>
              <a:t>Missional</a:t>
            </a:r>
            <a:endParaRPr/>
          </a:p>
        </p:txBody>
      </p:sp>
      <p:sp>
        <p:nvSpPr>
          <p:cNvPr id="181" name="Google Shape;18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8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Owner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0x010100068770592D98EA409C1EF979B5D5EDFD</vt:lpwstr>
  </property>
</Properties>
</file>